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7"/>
  </p:notesMasterIdLst>
  <p:handoutMasterIdLst>
    <p:handoutMasterId r:id="rId28"/>
  </p:handoutMasterIdLst>
  <p:sldIdLst>
    <p:sldId id="1595" r:id="rId7"/>
    <p:sldId id="2076136817" r:id="rId8"/>
    <p:sldId id="2076136818" r:id="rId9"/>
    <p:sldId id="2076136856" r:id="rId10"/>
    <p:sldId id="2076136853" r:id="rId11"/>
    <p:sldId id="2076136854" r:id="rId12"/>
    <p:sldId id="2076136857" r:id="rId13"/>
    <p:sldId id="2076136855" r:id="rId14"/>
    <p:sldId id="2076136858" r:id="rId15"/>
    <p:sldId id="2076136859" r:id="rId16"/>
    <p:sldId id="2076136860" r:id="rId17"/>
    <p:sldId id="2076136861" r:id="rId18"/>
    <p:sldId id="2076136862" r:id="rId19"/>
    <p:sldId id="2076136863" r:id="rId20"/>
    <p:sldId id="2076136864" r:id="rId21"/>
    <p:sldId id="2076136865" r:id="rId22"/>
    <p:sldId id="2076136866" r:id="rId23"/>
    <p:sldId id="2076136830" r:id="rId24"/>
    <p:sldId id="1627" r:id="rId25"/>
    <p:sldId id="2076136852"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56"/>
            <p14:sldId id="2076136853"/>
            <p14:sldId id="2076136854"/>
            <p14:sldId id="2076136857"/>
            <p14:sldId id="2076136855"/>
            <p14:sldId id="2076136858"/>
            <p14:sldId id="2076136859"/>
            <p14:sldId id="2076136860"/>
            <p14:sldId id="2076136861"/>
            <p14:sldId id="2076136862"/>
            <p14:sldId id="2076136863"/>
            <p14:sldId id="2076136864"/>
            <p14:sldId id="2076136865"/>
            <p14:sldId id="2076136866"/>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7/9/2020 12:39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7/9/2020 12:38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7/9/2020 12:38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7/9/2020 1:09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7516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7/9/2020 1:09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5312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7/9/2020 1:09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3807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7/9/2020 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282"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09/07/2020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09/07/2020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8.sv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40.sv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M7</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Where to initialize or </a:t>
            </a:r>
            <a:r>
              <a:rPr lang="en-GB" sz="4000" dirty="0"/>
              <a:t>c</a:t>
            </a:r>
            <a:r>
              <a:rPr lang="en-GB" dirty="0"/>
              <a:t>reating </a:t>
            </a:r>
            <a:r>
              <a:rPr lang="en-US" sz="4000" dirty="0"/>
              <a:t>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89848" y="1690803"/>
            <a:ext cx="2808918" cy="325264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constructor(props) {</a:t>
            </a:r>
          </a:p>
          <a:p>
            <a:r>
              <a:rPr lang="en-US" dirty="0"/>
              <a:t>    super(props);</a:t>
            </a:r>
          </a:p>
          <a:p>
            <a:r>
              <a:rPr lang="en-US" dirty="0"/>
              <a:t>    </a:t>
            </a:r>
            <a:r>
              <a:rPr lang="en-US" dirty="0" err="1"/>
              <a:t>this.state</a:t>
            </a:r>
            <a:r>
              <a:rPr lang="en-US" dirty="0"/>
              <a:t> = {</a:t>
            </a:r>
          </a:p>
          <a:p>
            <a:r>
              <a:rPr lang="en-US" dirty="0"/>
              <a:t>      brand: "Ford",</a:t>
            </a:r>
          </a:p>
          <a:p>
            <a:r>
              <a:rPr lang="en-US" dirty="0"/>
              <a:t>      model: "Mustang",</a:t>
            </a:r>
          </a:p>
          <a:p>
            <a:r>
              <a:rPr lang="en-US" dirty="0"/>
              <a:t>      color: "red",</a:t>
            </a:r>
          </a:p>
          <a:p>
            <a:r>
              <a:rPr lang="en-US" dirty="0"/>
              <a:t>      year: 1964</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6" idx="3"/>
            <a:endCxn id="9" idx="1"/>
          </p:cNvCxnSpPr>
          <p:nvPr/>
        </p:nvCxnSpPr>
        <p:spPr>
          <a:xfrm flipV="1">
            <a:off x="5049078" y="3317124"/>
            <a:ext cx="2140770" cy="1"/>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CAFA93-8732-47D6-8DD1-8E341A0ED02B}"/>
              </a:ext>
            </a:extLst>
          </p:cNvPr>
          <p:cNvSpPr/>
          <p:nvPr/>
        </p:nvSpPr>
        <p:spPr>
          <a:xfrm>
            <a:off x="487701" y="908453"/>
            <a:ext cx="4561377" cy="369332"/>
          </a:xfrm>
          <a:prstGeom prst="rect">
            <a:avLst/>
          </a:prstGeom>
        </p:spPr>
        <p:txBody>
          <a:bodyPr wrap="none">
            <a:spAutoFit/>
          </a:bodyPr>
          <a:lstStyle/>
          <a:p>
            <a:r>
              <a:rPr lang="en-GB" i="1" dirty="0"/>
              <a:t>The state object is initialized in the constructor</a:t>
            </a:r>
          </a:p>
        </p:txBody>
      </p:sp>
    </p:spTree>
    <p:extLst>
      <p:ext uri="{BB962C8B-B14F-4D97-AF65-F5344CB8AC3E}">
        <p14:creationId xmlns:p14="http://schemas.microsoft.com/office/powerpoint/2010/main" val="352619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Rendering to the state object</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354956" y="2323330"/>
            <a:ext cx="3968335" cy="40327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render() {</a:t>
            </a:r>
          </a:p>
          <a:p>
            <a:r>
              <a:rPr lang="en-US" dirty="0"/>
              <a:t>    return (</a:t>
            </a:r>
          </a:p>
          <a:p>
            <a:r>
              <a:rPr lang="en-US" dirty="0"/>
              <a:t>      &lt;div&gt;</a:t>
            </a:r>
          </a:p>
          <a:p>
            <a:r>
              <a:rPr lang="en-US" dirty="0"/>
              <a:t>        &lt;h1&gt;My {</a:t>
            </a:r>
            <a:r>
              <a:rPr lang="en-US" dirty="0" err="1"/>
              <a:t>this.state.brand</a:t>
            </a:r>
            <a:r>
              <a:rPr lang="en-US" dirty="0"/>
              <a:t>}&lt;/h1&gt;</a:t>
            </a:r>
          </a:p>
          <a:p>
            <a:r>
              <a:rPr lang="en-US" dirty="0"/>
              <a:t>        &lt;p&gt;</a:t>
            </a:r>
          </a:p>
          <a:p>
            <a:r>
              <a:rPr lang="en-US" dirty="0"/>
              <a:t>          It is a {</a:t>
            </a:r>
            <a:r>
              <a:rPr lang="en-US" dirty="0" err="1"/>
              <a:t>this.state.color</a:t>
            </a:r>
            <a:r>
              <a:rPr lang="en-US" dirty="0"/>
              <a:t>}</a:t>
            </a:r>
          </a:p>
          <a:p>
            <a:r>
              <a:rPr lang="en-US" dirty="0"/>
              <a:t>          {</a:t>
            </a:r>
            <a:r>
              <a:rPr lang="en-US" dirty="0" err="1"/>
              <a:t>this.state.model</a:t>
            </a:r>
            <a:r>
              <a:rPr lang="en-US" dirty="0"/>
              <a:t>}</a:t>
            </a:r>
          </a:p>
          <a:p>
            <a:r>
              <a:rPr lang="en-US" dirty="0"/>
              <a:t>          from {</a:t>
            </a:r>
            <a:r>
              <a:rPr lang="en-US" dirty="0" err="1"/>
              <a:t>this.state.year</a:t>
            </a:r>
            <a:r>
              <a:rPr lang="en-US" dirty="0"/>
              <a:t>}.</a:t>
            </a:r>
          </a:p>
          <a:p>
            <a:r>
              <a:rPr lang="en-US" dirty="0"/>
              <a:t>        &lt;/p&gt;</a:t>
            </a:r>
          </a:p>
          <a:p>
            <a:r>
              <a:rPr lang="en-US" dirty="0"/>
              <a:t>      &lt;/div&gt;</a:t>
            </a:r>
          </a:p>
          <a:p>
            <a:r>
              <a:rPr lang="en-US" dirty="0"/>
              <a:t>    );</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339701"/>
            <a:ext cx="2305878" cy="1279513"/>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581B9B4-5CC0-4A63-A880-670C1E0AE7F4}"/>
              </a:ext>
            </a:extLst>
          </p:cNvPr>
          <p:cNvSpPr/>
          <p:nvPr/>
        </p:nvSpPr>
        <p:spPr>
          <a:xfrm>
            <a:off x="431236" y="939679"/>
            <a:ext cx="9736493" cy="369332"/>
          </a:xfrm>
          <a:prstGeom prst="rect">
            <a:avLst/>
          </a:prstGeom>
        </p:spPr>
        <p:txBody>
          <a:bodyPr wrap="square">
            <a:spAutoFit/>
          </a:bodyPr>
          <a:lstStyle/>
          <a:p>
            <a:r>
              <a:rPr lang="en-GB" i="1" dirty="0"/>
              <a:t>Refer to the state object anywhere in the component by using the </a:t>
            </a:r>
            <a:r>
              <a:rPr lang="en-GB" i="1" dirty="0" err="1"/>
              <a:t>this.state.propertyname</a:t>
            </a:r>
            <a:r>
              <a:rPr lang="en-GB" i="1" dirty="0"/>
              <a:t> syntax</a:t>
            </a:r>
          </a:p>
        </p:txBody>
      </p:sp>
    </p:spTree>
    <p:extLst>
      <p:ext uri="{BB962C8B-B14F-4D97-AF65-F5344CB8AC3E}">
        <p14:creationId xmlns:p14="http://schemas.microsoft.com/office/powerpoint/2010/main" val="200503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Changing 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488249" y="204236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74819" y="1601086"/>
            <a:ext cx="4830418" cy="526511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a:p>
            <a:r>
              <a:rPr lang="en-US" sz="1600" dirty="0" err="1">
                <a:solidFill>
                  <a:schemeClr val="accent6">
                    <a:lumMod val="75000"/>
                  </a:schemeClr>
                </a:solidFill>
                <a:highlight>
                  <a:srgbClr val="FFFF00"/>
                </a:highlight>
              </a:rPr>
              <a:t>changeColor</a:t>
            </a:r>
            <a:r>
              <a:rPr lang="en-US" sz="1600" dirty="0">
                <a:solidFill>
                  <a:schemeClr val="accent6">
                    <a:lumMod val="75000"/>
                  </a:schemeClr>
                </a:solidFill>
                <a:highlight>
                  <a:srgbClr val="FFFF00"/>
                </a:highlight>
              </a:rPr>
              <a:t> = () =&gt; {</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this.setState</a:t>
            </a:r>
            <a:r>
              <a:rPr lang="en-US" sz="1600" dirty="0">
                <a:solidFill>
                  <a:schemeClr val="accent6">
                    <a:lumMod val="75000"/>
                  </a:schemeClr>
                </a:solidFill>
                <a:highlight>
                  <a:srgbClr val="FFFF00"/>
                </a:highlight>
              </a:rPr>
              <a:t>({color: "blue"});</a:t>
            </a:r>
          </a:p>
          <a:p>
            <a:r>
              <a:rPr lang="en-US" sz="1600" dirty="0">
                <a:solidFill>
                  <a:schemeClr val="accent6">
                    <a:lumMod val="75000"/>
                  </a:schemeClr>
                </a:solidFill>
                <a:highlight>
                  <a:srgbClr val="FFFF00"/>
                </a:highlight>
              </a:rPr>
              <a:t>  }</a:t>
            </a:r>
          </a:p>
          <a:p>
            <a:r>
              <a:rPr lang="en-US" sz="1600" dirty="0"/>
              <a:t>render() {</a:t>
            </a:r>
          </a:p>
          <a:p>
            <a:r>
              <a:rPr lang="en-US" sz="1600" dirty="0"/>
              <a:t>    return (</a:t>
            </a:r>
          </a:p>
          <a:p>
            <a:r>
              <a:rPr lang="en-US" sz="1600" dirty="0"/>
              <a:t>      &lt;div&gt;</a:t>
            </a:r>
          </a:p>
          <a:p>
            <a:r>
              <a:rPr lang="en-US" sz="1600" dirty="0"/>
              <a:t>        &lt;h1&gt;</a:t>
            </a:r>
            <a:r>
              <a:rPr lang="en-US" sz="1600" dirty="0">
                <a:solidFill>
                  <a:schemeClr val="bg1"/>
                </a:solidFill>
              </a:rPr>
              <a:t>My</a:t>
            </a:r>
            <a:r>
              <a:rPr lang="en-US" sz="1600" dirty="0"/>
              <a:t> {</a:t>
            </a:r>
            <a:r>
              <a:rPr lang="en-US" sz="1600" dirty="0" err="1"/>
              <a:t>this.state.brand</a:t>
            </a:r>
            <a:r>
              <a:rPr lang="en-US" sz="1600" dirty="0"/>
              <a:t>}&lt;/h1&gt;</a:t>
            </a:r>
          </a:p>
          <a:p>
            <a:r>
              <a:rPr lang="en-US" sz="1600" dirty="0"/>
              <a:t>        &lt;p&gt;</a:t>
            </a:r>
          </a:p>
          <a:p>
            <a:r>
              <a:rPr lang="en-US" sz="1600" dirty="0"/>
              <a:t>          It is a {</a:t>
            </a:r>
            <a:r>
              <a:rPr lang="en-US" sz="1600" dirty="0" err="1"/>
              <a:t>this.state.color</a:t>
            </a:r>
            <a:r>
              <a:rPr lang="en-US" sz="1600" dirty="0"/>
              <a:t>}</a:t>
            </a:r>
          </a:p>
          <a:p>
            <a:r>
              <a:rPr lang="en-US" sz="1600" dirty="0"/>
              <a:t>          {</a:t>
            </a:r>
            <a:r>
              <a:rPr lang="en-US" sz="1600" dirty="0" err="1"/>
              <a:t>this.state.model</a:t>
            </a:r>
            <a:r>
              <a:rPr lang="en-US" sz="1600" dirty="0"/>
              <a:t>}</a:t>
            </a:r>
          </a:p>
          <a:p>
            <a:r>
              <a:rPr lang="en-US" sz="1600" dirty="0"/>
              <a:t>          from {</a:t>
            </a:r>
            <a:r>
              <a:rPr lang="en-US" sz="1600" dirty="0" err="1"/>
              <a:t>this.state.year</a:t>
            </a:r>
            <a:r>
              <a:rPr lang="en-US" sz="1600" dirty="0"/>
              <a:t>}.</a:t>
            </a:r>
          </a:p>
          <a:p>
            <a:r>
              <a:rPr lang="en-US" sz="1600" dirty="0"/>
              <a:t>        &lt;/p&gt;</a:t>
            </a:r>
          </a:p>
          <a:p>
            <a:r>
              <a:rPr lang="en-US" sz="1600" dirty="0">
                <a:solidFill>
                  <a:schemeClr val="accent6">
                    <a:lumMod val="75000"/>
                  </a:schemeClr>
                </a:solidFill>
                <a:highlight>
                  <a:srgbClr val="FFFF00"/>
                </a:highlight>
              </a:rPr>
              <a:t>&lt;button</a:t>
            </a:r>
          </a:p>
          <a:p>
            <a:r>
              <a:rPr lang="en-US" sz="1600" dirty="0">
                <a:solidFill>
                  <a:schemeClr val="accent6">
                    <a:lumMod val="75000"/>
                  </a:schemeClr>
                </a:solidFill>
                <a:highlight>
                  <a:srgbClr val="FFFF00"/>
                </a:highlight>
              </a:rPr>
              <a:t>          type="button"</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onClick</a:t>
            </a:r>
            <a:r>
              <a:rPr lang="en-US" sz="1600" dirty="0">
                <a:solidFill>
                  <a:schemeClr val="accent6">
                    <a:lumMod val="75000"/>
                  </a:schemeClr>
                </a:solidFill>
                <a:highlight>
                  <a:srgbClr val="FFFF00"/>
                </a:highlight>
              </a:rPr>
              <a:t>={</a:t>
            </a:r>
            <a:r>
              <a:rPr lang="en-US" sz="1600" dirty="0" err="1">
                <a:solidFill>
                  <a:schemeClr val="accent6">
                    <a:lumMod val="75000"/>
                  </a:schemeClr>
                </a:solidFill>
                <a:highlight>
                  <a:srgbClr val="FFFF00"/>
                </a:highlight>
              </a:rPr>
              <a:t>this.changeColor</a:t>
            </a:r>
            <a:r>
              <a:rPr lang="en-US" sz="1600" dirty="0">
                <a:solidFill>
                  <a:schemeClr val="accent6">
                    <a:lumMod val="75000"/>
                  </a:schemeClr>
                </a:solidFill>
                <a:highlight>
                  <a:srgbClr val="FFFF00"/>
                </a:highlight>
              </a:rPr>
              <a:t>}</a:t>
            </a:r>
          </a:p>
          <a:p>
            <a:r>
              <a:rPr lang="en-US" sz="1600" dirty="0">
                <a:solidFill>
                  <a:schemeClr val="accent6">
                    <a:lumMod val="75000"/>
                  </a:schemeClr>
                </a:solidFill>
                <a:highlight>
                  <a:srgbClr val="FFFF00"/>
                </a:highlight>
              </a:rPr>
              <a:t>        &gt;Change color&lt;/button&gt;</a:t>
            </a:r>
          </a:p>
          <a:p>
            <a:r>
              <a:rPr lang="en-US" sz="1600" dirty="0"/>
              <a:t>      &lt;/div&gt;</a:t>
            </a:r>
          </a:p>
          <a:p>
            <a:r>
              <a:rPr lang="en-US" sz="1600" dirty="0"/>
              <a:t>    );</a:t>
            </a:r>
          </a:p>
          <a:p>
            <a:r>
              <a:rPr lang="en-US" sz="1600" dirty="0"/>
              <a:t>  }</a:t>
            </a:r>
            <a:endParaRPr lang="en-GB" sz="1600"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233644"/>
            <a:ext cx="2125741" cy="1385570"/>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53EE3FD-F0D9-4BC0-92C0-D98C72D855BB}"/>
              </a:ext>
            </a:extLst>
          </p:cNvPr>
          <p:cNvSpPr/>
          <p:nvPr/>
        </p:nvSpPr>
        <p:spPr>
          <a:xfrm>
            <a:off x="431237" y="742040"/>
            <a:ext cx="11654746" cy="1200329"/>
          </a:xfrm>
          <a:prstGeom prst="rect">
            <a:avLst/>
          </a:prstGeom>
        </p:spPr>
        <p:txBody>
          <a:bodyPr wrap="square">
            <a:spAutoFit/>
          </a:bodyPr>
          <a:lstStyle/>
          <a:p>
            <a:r>
              <a:rPr lang="en-GB" dirty="0"/>
              <a:t>To change a value in the state object, use the </a:t>
            </a:r>
            <a:r>
              <a:rPr lang="en-GB" dirty="0" err="1"/>
              <a:t>this.setState</a:t>
            </a:r>
            <a:r>
              <a:rPr lang="en-GB" dirty="0"/>
              <a:t>() method.</a:t>
            </a:r>
          </a:p>
          <a:p>
            <a:endParaRPr lang="en-GB" dirty="0"/>
          </a:p>
          <a:p>
            <a:r>
              <a:rPr lang="en-GB" dirty="0"/>
              <a:t>When a value in the state object changes, the component will re-render, meaning that the output will change according to the new value(s)</a:t>
            </a:r>
          </a:p>
        </p:txBody>
      </p:sp>
    </p:spTree>
    <p:extLst>
      <p:ext uri="{BB962C8B-B14F-4D97-AF65-F5344CB8AC3E}">
        <p14:creationId xmlns:p14="http://schemas.microsoft.com/office/powerpoint/2010/main" val="3415574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Virtual DOM</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7550852" cy="413899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1800" b="1" dirty="0"/>
              <a:t>What is DOM? (actual DOM)</a:t>
            </a:r>
          </a:p>
          <a:p>
            <a:pPr marL="0" indent="0">
              <a:lnSpc>
                <a:spcPct val="130000"/>
              </a:lnSpc>
              <a:spcBef>
                <a:spcPts val="0"/>
              </a:spcBef>
              <a:buNone/>
            </a:pPr>
            <a:r>
              <a:rPr lang="en-GB" sz="1800" dirty="0"/>
              <a:t>Document object model, it represent HTML element logical tree Structure</a:t>
            </a:r>
          </a:p>
          <a:p>
            <a:pPr marL="0" indent="0">
              <a:lnSpc>
                <a:spcPct val="130000"/>
              </a:lnSpc>
              <a:spcBef>
                <a:spcPts val="0"/>
              </a:spcBef>
              <a:buNone/>
            </a:pPr>
            <a:endParaRPr lang="en-GB" sz="1800" dirty="0"/>
          </a:p>
          <a:p>
            <a:pPr marL="0" indent="0">
              <a:lnSpc>
                <a:spcPct val="130000"/>
              </a:lnSpc>
              <a:spcBef>
                <a:spcPts val="0"/>
              </a:spcBef>
              <a:buNone/>
            </a:pPr>
            <a:r>
              <a:rPr lang="en-GB" sz="1800" b="1" dirty="0"/>
              <a:t>What is </a:t>
            </a:r>
            <a:r>
              <a:rPr lang="en-GB" sz="1800" b="1" dirty="0">
                <a:solidFill>
                  <a:srgbClr val="FF0000"/>
                </a:solidFill>
              </a:rPr>
              <a:t>Virtual</a:t>
            </a:r>
            <a:r>
              <a:rPr lang="en-GB" sz="1800" b="1" dirty="0"/>
              <a:t> DOM?</a:t>
            </a:r>
          </a:p>
          <a:p>
            <a:pPr marL="0" indent="0">
              <a:lnSpc>
                <a:spcPct val="130000"/>
              </a:lnSpc>
              <a:spcBef>
                <a:spcPts val="0"/>
              </a:spcBef>
              <a:buNone/>
            </a:pPr>
            <a:r>
              <a:rPr lang="en-US" sz="1800" dirty="0"/>
              <a:t>React uses virtual DOM to enhance its performance. It uses the observable to detect state and prop changes. React uses an efficient diff algorithm to compare the versions of virtual DOM. It then makes sure that batched updates are sent to the real DOM for repainting or re-rendering of the UI.</a:t>
            </a:r>
          </a:p>
          <a:p>
            <a:pPr marL="0" indent="0">
              <a:lnSpc>
                <a:spcPct val="130000"/>
              </a:lnSpc>
              <a:spcBef>
                <a:spcPts val="0"/>
              </a:spcBef>
              <a:buNone/>
            </a:pPr>
            <a:endParaRPr lang="en-US" sz="1800" dirty="0"/>
          </a:p>
          <a:p>
            <a:pPr marL="0" indent="0">
              <a:lnSpc>
                <a:spcPct val="130000"/>
              </a:lnSpc>
              <a:spcBef>
                <a:spcPts val="0"/>
              </a:spcBef>
              <a:buNone/>
            </a:pPr>
            <a:r>
              <a:rPr lang="en-US" sz="1800" dirty="0"/>
              <a:t>Like the actual </a:t>
            </a:r>
            <a:r>
              <a:rPr lang="en-US" sz="1800" b="1" dirty="0"/>
              <a:t>DOM, the Virtual DOM is a node tree that lists elements</a:t>
            </a:r>
            <a:r>
              <a:rPr lang="en-US" sz="1800" dirty="0"/>
              <a:t> and their attributes and content as objects and properties. </a:t>
            </a:r>
            <a:r>
              <a:rPr lang="en-US" sz="1800" dirty="0" err="1"/>
              <a:t>React's</a:t>
            </a:r>
            <a:r>
              <a:rPr lang="en-US" sz="1800" dirty="0"/>
              <a:t> render() method creates a </a:t>
            </a:r>
            <a:r>
              <a:rPr lang="en-US" sz="1800" b="1" dirty="0"/>
              <a:t>node tree from React components and updates this tree</a:t>
            </a:r>
            <a:r>
              <a:rPr lang="en-US" sz="1800" dirty="0"/>
              <a:t> in response to mutations in the data model, caused by actions.</a:t>
            </a:r>
            <a:endParaRPr lang="en-GB" sz="1800" dirty="0"/>
          </a:p>
        </p:txBody>
      </p:sp>
      <p:pic>
        <p:nvPicPr>
          <p:cNvPr id="5124" name="Picture 4">
            <a:extLst>
              <a:ext uri="{FF2B5EF4-FFF2-40B4-BE49-F238E27FC236}">
                <a16:creationId xmlns:a16="http://schemas.microsoft.com/office/drawing/2014/main" id="{B9D35CE2-49A0-43A6-8381-8F570F951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558" y="1136469"/>
            <a:ext cx="4194917" cy="434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24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02912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33704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
        <p:nvSpPr>
          <p:cNvPr id="2" name="TextBox 1">
            <a:extLst>
              <a:ext uri="{FF2B5EF4-FFF2-40B4-BE49-F238E27FC236}">
                <a16:creationId xmlns:a16="http://schemas.microsoft.com/office/drawing/2014/main" id="{1185F01C-4CC6-4CB8-AF09-35648A3E6BC3}"/>
              </a:ext>
            </a:extLst>
          </p:cNvPr>
          <p:cNvSpPr txBox="1"/>
          <p:nvPr/>
        </p:nvSpPr>
        <p:spPr>
          <a:xfrm>
            <a:off x="5861742" y="1739348"/>
            <a:ext cx="822661" cy="369332"/>
          </a:xfrm>
          <a:prstGeom prst="rect">
            <a:avLst/>
          </a:prstGeom>
          <a:noFill/>
        </p:spPr>
        <p:txBody>
          <a:bodyPr wrap="none" rtlCol="0">
            <a:spAutoFit/>
          </a:bodyPr>
          <a:lstStyle/>
          <a:p>
            <a:r>
              <a:rPr lang="en-GB" b="1" dirty="0"/>
              <a:t>Diffing</a:t>
            </a:r>
          </a:p>
        </p:txBody>
      </p:sp>
      <p:cxnSp>
        <p:nvCxnSpPr>
          <p:cNvPr id="4" name="Straight Connector 3">
            <a:extLst>
              <a:ext uri="{FF2B5EF4-FFF2-40B4-BE49-F238E27FC236}">
                <a16:creationId xmlns:a16="http://schemas.microsoft.com/office/drawing/2014/main" id="{44D8510B-1143-4A39-ABBD-D302F58D7222}"/>
              </a:ext>
            </a:extLst>
          </p:cNvPr>
          <p:cNvCxnSpPr>
            <a:stCxn id="2" idx="2"/>
          </p:cNvCxnSpPr>
          <p:nvPr/>
        </p:nvCxnSpPr>
        <p:spPr>
          <a:xfrm flipH="1">
            <a:off x="6218237" y="2108680"/>
            <a:ext cx="54836" cy="43103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9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are dynamic</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19"/>
            <a:ext cx="9498922" cy="4735337"/>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2400" b="1" dirty="0"/>
              <a:t>Properties</a:t>
            </a:r>
          </a:p>
          <a:p>
            <a:pPr lvl="1">
              <a:lnSpc>
                <a:spcPct val="130000"/>
              </a:lnSpc>
              <a:spcBef>
                <a:spcPts val="0"/>
              </a:spcBef>
              <a:buFont typeface="Wingdings" panose="05000000000000000000" pitchFamily="2" charset="2"/>
              <a:buChar char="ü"/>
            </a:pPr>
            <a:r>
              <a:rPr lang="en-GB" sz="1800" dirty="0"/>
              <a:t>Public settings on components</a:t>
            </a:r>
          </a:p>
          <a:p>
            <a:pPr lvl="2">
              <a:lnSpc>
                <a:spcPct val="130000"/>
              </a:lnSpc>
              <a:spcBef>
                <a:spcPts val="0"/>
              </a:spcBef>
              <a:buFont typeface="Wingdings" panose="05000000000000000000" pitchFamily="2" charset="2"/>
              <a:buChar char="ü"/>
            </a:pPr>
            <a:r>
              <a:rPr lang="en-GB" sz="1100" dirty="0"/>
              <a:t>Similar to HTML element attributes</a:t>
            </a:r>
          </a:p>
          <a:p>
            <a:pPr lvl="1">
              <a:lnSpc>
                <a:spcPct val="130000"/>
              </a:lnSpc>
              <a:spcBef>
                <a:spcPts val="0"/>
              </a:spcBef>
              <a:buFont typeface="Wingdings" panose="05000000000000000000" pitchFamily="2" charset="2"/>
              <a:buChar char="ü"/>
            </a:pPr>
            <a:r>
              <a:rPr lang="en-GB" sz="1800" dirty="0"/>
              <a:t>Use to provide values into components</a:t>
            </a:r>
          </a:p>
          <a:p>
            <a:pPr lvl="1">
              <a:lnSpc>
                <a:spcPct val="130000"/>
              </a:lnSpc>
              <a:spcBef>
                <a:spcPts val="0"/>
              </a:spcBef>
              <a:buFont typeface="Wingdings" panose="05000000000000000000" pitchFamily="2" charset="2"/>
              <a:buChar char="ü"/>
            </a:pPr>
            <a:r>
              <a:rPr lang="en-GB" sz="1800" dirty="0"/>
              <a:t>Use to publish events to consumers</a:t>
            </a:r>
          </a:p>
          <a:p>
            <a:pPr lvl="1">
              <a:lnSpc>
                <a:spcPct val="130000"/>
              </a:lnSpc>
              <a:spcBef>
                <a:spcPts val="0"/>
              </a:spcBef>
              <a:buFont typeface="Wingdings" panose="05000000000000000000" pitchFamily="2" charset="2"/>
              <a:buChar char="ü"/>
            </a:pPr>
            <a:r>
              <a:rPr lang="en-GB" sz="1800" dirty="0"/>
              <a:t>Defined on the component via Typescript interfaces</a:t>
            </a:r>
          </a:p>
          <a:p>
            <a:pPr lvl="1">
              <a:lnSpc>
                <a:spcPct val="130000"/>
              </a:lnSpc>
              <a:spcBef>
                <a:spcPts val="0"/>
              </a:spcBef>
              <a:buFont typeface="Wingdings" panose="05000000000000000000" pitchFamily="2" charset="2"/>
              <a:buChar char="ü"/>
            </a:pPr>
            <a:endParaRPr lang="en-GB" sz="1392" dirty="0"/>
          </a:p>
          <a:p>
            <a:pPr marL="0" indent="0">
              <a:lnSpc>
                <a:spcPct val="130000"/>
              </a:lnSpc>
              <a:spcBef>
                <a:spcPts val="0"/>
              </a:spcBef>
              <a:buNone/>
            </a:pPr>
            <a:r>
              <a:rPr lang="en-GB" sz="2400" b="1" dirty="0"/>
              <a:t>State</a:t>
            </a:r>
          </a:p>
          <a:p>
            <a:pPr lvl="1">
              <a:lnSpc>
                <a:spcPct val="130000"/>
              </a:lnSpc>
              <a:spcBef>
                <a:spcPts val="0"/>
              </a:spcBef>
              <a:buFont typeface="Wingdings" panose="05000000000000000000" pitchFamily="2" charset="2"/>
              <a:buChar char="ü"/>
            </a:pPr>
            <a:r>
              <a:rPr lang="en-GB" sz="1600" dirty="0"/>
              <a:t>State object of a component is a special property bag</a:t>
            </a:r>
          </a:p>
          <a:p>
            <a:pPr lvl="1">
              <a:lnSpc>
                <a:spcPct val="130000"/>
              </a:lnSpc>
              <a:spcBef>
                <a:spcPts val="0"/>
              </a:spcBef>
              <a:buFont typeface="Wingdings" panose="05000000000000000000" pitchFamily="2" charset="2"/>
              <a:buChar char="ü"/>
            </a:pPr>
            <a:r>
              <a:rPr lang="en-GB" sz="1600" dirty="0"/>
              <a:t>React detects when the state changes &amp; triggers a (re)render  of the component</a:t>
            </a:r>
          </a:p>
          <a:p>
            <a:pPr lvl="1">
              <a:lnSpc>
                <a:spcPct val="130000"/>
              </a:lnSpc>
              <a:spcBef>
                <a:spcPts val="0"/>
              </a:spcBef>
              <a:buFont typeface="Wingdings" panose="05000000000000000000" pitchFamily="2" charset="2"/>
              <a:buChar char="ü"/>
            </a:pPr>
            <a:r>
              <a:rPr lang="en-GB" sz="1600" dirty="0"/>
              <a:t>Change the state using the components </a:t>
            </a:r>
            <a:r>
              <a:rPr lang="en-GB" sz="1600" b="1" i="1" dirty="0" err="1"/>
              <a:t>setState</a:t>
            </a:r>
            <a:r>
              <a:rPr lang="en-GB" sz="1600" b="1" i="1" dirty="0"/>
              <a:t>() </a:t>
            </a:r>
            <a:r>
              <a:rPr lang="en-GB" sz="1600" dirty="0"/>
              <a:t>method</a:t>
            </a:r>
          </a:p>
          <a:p>
            <a:pPr lvl="1">
              <a:lnSpc>
                <a:spcPct val="130000"/>
              </a:lnSpc>
              <a:spcBef>
                <a:spcPts val="0"/>
              </a:spcBef>
              <a:buFont typeface="Wingdings" panose="05000000000000000000" pitchFamily="2" charset="2"/>
              <a:buChar char="ü"/>
            </a:pPr>
            <a:r>
              <a:rPr lang="en-GB" sz="1600" dirty="0"/>
              <a:t>Defined on the components via Typescript interfaces</a:t>
            </a:r>
          </a:p>
        </p:txBody>
      </p:sp>
    </p:spTree>
    <p:extLst>
      <p:ext uri="{BB962C8B-B14F-4D97-AF65-F5344CB8AC3E}">
        <p14:creationId xmlns:p14="http://schemas.microsoft.com/office/powerpoint/2010/main" val="146610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093493" cy="369332"/>
          </a:xfrm>
          <a:prstGeom prst="rect">
            <a:avLst/>
          </a:prstGeom>
        </p:spPr>
        <p:txBody>
          <a:bodyPr wrap="none">
            <a:spAutoFit/>
          </a:bodyPr>
          <a:lstStyle/>
          <a:p>
            <a:r>
              <a:rPr lang="en-US" dirty="0"/>
              <a:t>Lab 13 - Create SPFx webpart using React </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t>s</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19054" y="1544970"/>
            <a:ext cx="5551730" cy="47633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React JS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JSX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React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Html Tags vs React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Creating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JavaScript Expressions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JSX Gotchas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Relationship with State Machines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Handling Component State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Adding Interactivity by means of events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Using Multiple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Transferring props between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The Lifecycle of a Component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Alternative Syntax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Framework and React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3021276" cy="369332"/>
          </a:xfrm>
          <a:prstGeom prst="rect">
            <a:avLst/>
          </a:prstGeom>
        </p:spPr>
        <p:txBody>
          <a:bodyPr wrap="none">
            <a:spAutoFit/>
          </a:bodyPr>
          <a:lstStyle/>
          <a:p>
            <a:r>
              <a:rPr lang="en-US" b="1" dirty="0">
                <a:solidFill>
                  <a:srgbClr val="7030A0"/>
                </a:solidFill>
              </a:rPr>
              <a:t>Module 7: </a:t>
            </a:r>
            <a:r>
              <a:rPr lang="en-GB" b="1" dirty="0">
                <a:solidFill>
                  <a:srgbClr val="7030A0"/>
                </a:solidFill>
              </a:rPr>
              <a:t>React JS Essentials</a:t>
            </a:r>
            <a:r>
              <a:rPr lang="en-US" b="1" dirty="0">
                <a:solidFill>
                  <a:srgbClr val="7030A0"/>
                </a:solidFill>
              </a:rPr>
              <a: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React JS?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809750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000" dirty="0"/>
              <a:t>React is a JavaScript library created by Facebook</a:t>
            </a:r>
          </a:p>
          <a:p>
            <a:pPr>
              <a:lnSpc>
                <a:spcPct val="130000"/>
              </a:lnSpc>
              <a:spcBef>
                <a:spcPts val="0"/>
              </a:spcBef>
              <a:buFont typeface="Wingdings" panose="05000000000000000000" pitchFamily="2" charset="2"/>
              <a:buChar char="ü"/>
            </a:pPr>
            <a:r>
              <a:rPr lang="en-US" sz="2000" dirty="0"/>
              <a:t>React is a User Interface (UI) library</a:t>
            </a:r>
          </a:p>
          <a:p>
            <a:pPr>
              <a:lnSpc>
                <a:spcPct val="130000"/>
              </a:lnSpc>
              <a:spcBef>
                <a:spcPts val="0"/>
              </a:spcBef>
              <a:buFont typeface="Wingdings" panose="05000000000000000000" pitchFamily="2" charset="2"/>
              <a:buChar char="ü"/>
            </a:pPr>
            <a:r>
              <a:rPr lang="en-US" sz="2000" dirty="0"/>
              <a:t>React is a tool for building UI components</a:t>
            </a:r>
          </a:p>
          <a:p>
            <a:pPr>
              <a:lnSpc>
                <a:spcPct val="130000"/>
              </a:lnSpc>
              <a:spcBef>
                <a:spcPts val="0"/>
              </a:spcBef>
              <a:buFont typeface="Wingdings" panose="05000000000000000000" pitchFamily="2" charset="2"/>
              <a:buChar char="ü"/>
            </a:pPr>
            <a:r>
              <a:rPr lang="en-US" sz="2000" dirty="0"/>
              <a:t>Building Single Page Application (SPA)</a:t>
            </a:r>
          </a:p>
          <a:p>
            <a:pPr>
              <a:lnSpc>
                <a:spcPct val="130000"/>
              </a:lnSpc>
              <a:spcBef>
                <a:spcPts val="0"/>
              </a:spcBef>
              <a:buFont typeface="Wingdings" panose="05000000000000000000" pitchFamily="2" charset="2"/>
              <a:buChar char="ü"/>
            </a:pPr>
            <a:r>
              <a:rPr lang="en-US" sz="2000" dirty="0"/>
              <a:t>Allows reusability</a:t>
            </a:r>
          </a:p>
          <a:p>
            <a:pPr>
              <a:lnSpc>
                <a:spcPct val="130000"/>
              </a:lnSpc>
              <a:spcBef>
                <a:spcPts val="0"/>
              </a:spcBef>
              <a:buFont typeface="Wingdings" panose="05000000000000000000" pitchFamily="2" charset="2"/>
              <a:buChar char="ü"/>
            </a:pPr>
            <a:r>
              <a:rPr lang="en-US" sz="2000" dirty="0"/>
              <a:t>Basically react is the view layer of an MVC application.</a:t>
            </a:r>
          </a:p>
          <a:p>
            <a:pPr>
              <a:lnSpc>
                <a:spcPct val="130000"/>
              </a:lnSpc>
              <a:spcBef>
                <a:spcPts val="0"/>
              </a:spcBef>
              <a:buFont typeface="Wingdings" panose="05000000000000000000" pitchFamily="2" charset="2"/>
              <a:buChar char="ü"/>
            </a:pPr>
            <a:endParaRPr lang="en-US" sz="2000" dirty="0"/>
          </a:p>
          <a:p>
            <a:pPr marL="0" indent="0" algn="just">
              <a:lnSpc>
                <a:spcPct val="130000"/>
              </a:lnSpc>
              <a:spcBef>
                <a:spcPts val="0"/>
              </a:spcBef>
              <a:buNone/>
            </a:pPr>
            <a:r>
              <a:rPr lang="en-US" sz="2000" dirty="0"/>
              <a:t>React makes it painless to create interactive UIs. Design simple views for each state in your application and React will efficiently update and render just the right components when your data changes.</a:t>
            </a:r>
            <a:endParaRPr lang="en-GB" sz="2000" dirty="0"/>
          </a:p>
        </p:txBody>
      </p:sp>
      <p:pic>
        <p:nvPicPr>
          <p:cNvPr id="2050" name="Picture 2" descr="React">
            <a:extLst>
              <a:ext uri="{FF2B5EF4-FFF2-40B4-BE49-F238E27FC236}">
                <a16:creationId xmlns:a16="http://schemas.microsoft.com/office/drawing/2014/main" id="{40E667BA-9E58-4A0E-B378-B11936D33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2364" y="24652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cebook Social Media Icon Facebook Logo, Facebook Logo, Facebook ...">
            <a:extLst>
              <a:ext uri="{FF2B5EF4-FFF2-40B4-BE49-F238E27FC236}">
                <a16:creationId xmlns:a16="http://schemas.microsoft.com/office/drawing/2014/main" id="{FFF03058-1264-41E7-95DB-7E957518E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705" y="1476621"/>
            <a:ext cx="586755" cy="58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Create react app</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7143348" cy="4990440"/>
          </a:xfrm>
          <a:prstGeom prst="rect">
            <a:avLst/>
          </a:prstGeom>
        </p:spPr>
        <p:txBody>
          <a:bodyPr>
            <a:normAutofit fontScale="77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000" dirty="0"/>
              <a:t>Create React App is a comfortable environment for learning React and is the best way to start building a new single-page application in React.</a:t>
            </a:r>
          </a:p>
          <a:p>
            <a:pPr marL="0" indent="0">
              <a:lnSpc>
                <a:spcPct val="130000"/>
              </a:lnSpc>
              <a:spcBef>
                <a:spcPts val="0"/>
              </a:spcBef>
              <a:buNone/>
            </a:pPr>
            <a:endParaRPr lang="en-US" sz="2000" dirty="0"/>
          </a:p>
          <a:p>
            <a:pPr marL="0" indent="0">
              <a:lnSpc>
                <a:spcPct val="130000"/>
              </a:lnSpc>
              <a:spcBef>
                <a:spcPts val="0"/>
              </a:spcBef>
              <a:buNone/>
            </a:pPr>
            <a:r>
              <a:rPr lang="en-US" sz="2400" b="1" dirty="0"/>
              <a:t>npm the package manager</a:t>
            </a:r>
          </a:p>
          <a:p>
            <a:pPr marL="0" indent="0">
              <a:lnSpc>
                <a:spcPct val="130000"/>
              </a:lnSpc>
              <a:spcBef>
                <a:spcPts val="0"/>
              </a:spcBef>
              <a:buNone/>
            </a:pPr>
            <a:r>
              <a:rPr lang="en-US" sz="2000" dirty="0"/>
              <a:t>npm (node package manager) is the dependency/package manager you get out of the box when you install Node.js. It provides a way for developers to install packages both globally and locally.</a:t>
            </a:r>
          </a:p>
          <a:p>
            <a:pPr marL="0" indent="0">
              <a:lnSpc>
                <a:spcPct val="130000"/>
              </a:lnSpc>
              <a:spcBef>
                <a:spcPts val="0"/>
              </a:spcBef>
              <a:buNone/>
            </a:pPr>
            <a:endParaRPr lang="en-US" sz="2000" dirty="0"/>
          </a:p>
          <a:p>
            <a:pPr marL="0" indent="0">
              <a:lnSpc>
                <a:spcPct val="130000"/>
              </a:lnSpc>
              <a:spcBef>
                <a:spcPts val="0"/>
              </a:spcBef>
              <a:buNone/>
            </a:pPr>
            <a:r>
              <a:rPr lang="en-US" sz="2400" b="1" dirty="0" err="1"/>
              <a:t>npx</a:t>
            </a:r>
            <a:r>
              <a:rPr lang="en-US" sz="2400" b="1" dirty="0"/>
              <a:t> the package runner</a:t>
            </a:r>
          </a:p>
          <a:p>
            <a:pPr marL="0" indent="0">
              <a:lnSpc>
                <a:spcPct val="130000"/>
              </a:lnSpc>
              <a:spcBef>
                <a:spcPts val="0"/>
              </a:spcBef>
              <a:buNone/>
            </a:pPr>
            <a:r>
              <a:rPr lang="en-US" sz="2000" dirty="0" err="1"/>
              <a:t>npx</a:t>
            </a:r>
            <a:r>
              <a:rPr lang="en-US" sz="2000" dirty="0"/>
              <a:t> is also a CLI tool whose purpose is to make it easy to install and manage dependencies hosted in the npm registry.</a:t>
            </a:r>
          </a:p>
          <a:p>
            <a:pPr marL="0" indent="0">
              <a:lnSpc>
                <a:spcPct val="130000"/>
              </a:lnSpc>
              <a:spcBef>
                <a:spcPts val="0"/>
              </a:spcBef>
              <a:buNone/>
            </a:pPr>
            <a:endParaRPr lang="en-US" sz="2000" dirty="0"/>
          </a:p>
          <a:p>
            <a:pPr marL="0" indent="0">
              <a:lnSpc>
                <a:spcPct val="130000"/>
              </a:lnSpc>
              <a:spcBef>
                <a:spcPts val="0"/>
              </a:spcBef>
              <a:buNone/>
            </a:pPr>
            <a:r>
              <a:rPr lang="en-US" sz="2000" dirty="0"/>
              <a:t>It’s now very easy to run any sort of Node.js based executable that you would normally install via npm.</a:t>
            </a:r>
          </a:p>
          <a:p>
            <a:pPr marL="0" indent="0">
              <a:lnSpc>
                <a:spcPct val="130000"/>
              </a:lnSpc>
              <a:spcBef>
                <a:spcPts val="0"/>
              </a:spcBef>
              <a:buNone/>
            </a:pPr>
            <a:endParaRPr lang="en-US" sz="2000" dirty="0"/>
          </a:p>
          <a:p>
            <a:pPr marL="0" indent="0">
              <a:lnSpc>
                <a:spcPct val="130000"/>
              </a:lnSpc>
              <a:spcBef>
                <a:spcPts val="0"/>
              </a:spcBef>
              <a:buNone/>
            </a:pPr>
            <a:r>
              <a:rPr lang="en-US" sz="2000" dirty="0" err="1"/>
              <a:t>npx</a:t>
            </a:r>
            <a:r>
              <a:rPr lang="en-US" sz="2000" dirty="0"/>
              <a:t> helps us avoid versioning, dependency issues and installing unnecessary packages that we just want to try out.</a:t>
            </a:r>
          </a:p>
          <a:p>
            <a:pPr marL="0" indent="0">
              <a:lnSpc>
                <a:spcPct val="130000"/>
              </a:lnSpc>
              <a:spcBef>
                <a:spcPts val="0"/>
              </a:spcBef>
              <a:buNone/>
            </a:pPr>
            <a:endParaRPr lang="en-GB" sz="2000" dirty="0"/>
          </a:p>
        </p:txBody>
      </p:sp>
      <p:sp>
        <p:nvSpPr>
          <p:cNvPr id="5" name="Rectangle 4">
            <a:extLst>
              <a:ext uri="{FF2B5EF4-FFF2-40B4-BE49-F238E27FC236}">
                <a16:creationId xmlns:a16="http://schemas.microsoft.com/office/drawing/2014/main" id="{EFE7E910-3591-492C-81E1-A29C6A55EB84}"/>
              </a:ext>
            </a:extLst>
          </p:cNvPr>
          <p:cNvSpPr/>
          <p:nvPr/>
        </p:nvSpPr>
        <p:spPr>
          <a:xfrm>
            <a:off x="8294216" y="1892598"/>
            <a:ext cx="3096027" cy="923330"/>
          </a:xfrm>
          <a:prstGeom prst="rect">
            <a:avLst/>
          </a:prstGeom>
          <a:solidFill>
            <a:schemeClr val="bg1">
              <a:lumMod val="85000"/>
            </a:schemeClr>
          </a:solidFill>
          <a:effectLst>
            <a:outerShdw blurRad="63500" sx="102000" sy="102000" algn="ctr" rotWithShape="0">
              <a:prstClr val="black">
                <a:alpha val="40000"/>
              </a:prstClr>
            </a:outerShdw>
          </a:effectLst>
        </p:spPr>
        <p:txBody>
          <a:bodyPr wrap="square">
            <a:spAutoFit/>
          </a:bodyPr>
          <a:lstStyle/>
          <a:p>
            <a:r>
              <a:rPr lang="en-GB" b="1" dirty="0" err="1"/>
              <a:t>npx</a:t>
            </a:r>
            <a:r>
              <a:rPr lang="en-GB" dirty="0"/>
              <a:t> create-react-app my-app</a:t>
            </a:r>
          </a:p>
          <a:p>
            <a:r>
              <a:rPr lang="en-GB" b="1" dirty="0"/>
              <a:t>cd</a:t>
            </a:r>
            <a:r>
              <a:rPr lang="en-GB" dirty="0"/>
              <a:t> my-app</a:t>
            </a:r>
          </a:p>
          <a:p>
            <a:r>
              <a:rPr lang="en-GB" b="1" dirty="0"/>
              <a:t>npm</a:t>
            </a:r>
            <a:r>
              <a:rPr lang="en-GB" dirty="0"/>
              <a:t> start</a:t>
            </a:r>
          </a:p>
        </p:txBody>
      </p:sp>
      <p:pic>
        <p:nvPicPr>
          <p:cNvPr id="6" name="Picture 5">
            <a:extLst>
              <a:ext uri="{FF2B5EF4-FFF2-40B4-BE49-F238E27FC236}">
                <a16:creationId xmlns:a16="http://schemas.microsoft.com/office/drawing/2014/main" id="{6F784153-E47C-491A-B7D9-4F0A92021DF9}"/>
              </a:ext>
            </a:extLst>
          </p:cNvPr>
          <p:cNvPicPr>
            <a:picLocks noChangeAspect="1"/>
          </p:cNvPicPr>
          <p:nvPr/>
        </p:nvPicPr>
        <p:blipFill>
          <a:blip r:embed="rId2"/>
          <a:stretch>
            <a:fillRect/>
          </a:stretch>
        </p:blipFill>
        <p:spPr>
          <a:xfrm>
            <a:off x="8587410" y="3565222"/>
            <a:ext cx="2454964" cy="2392655"/>
          </a:xfrm>
          <a:prstGeom prst="rect">
            <a:avLst/>
          </a:prstGeom>
        </p:spPr>
      </p:pic>
    </p:spTree>
    <p:extLst>
      <p:ext uri="{BB962C8B-B14F-4D97-AF65-F5344CB8AC3E}">
        <p14:creationId xmlns:p14="http://schemas.microsoft.com/office/powerpoint/2010/main" val="247382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JSX?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6728101" y="465041"/>
            <a:ext cx="5124737" cy="6055029"/>
          </a:xfrm>
          <a:prstGeom prst="rect">
            <a:avLst/>
          </a:prstGeom>
        </p:spPr>
        <p:txBody>
          <a:bodyPr>
            <a:normAutofit fontScale="5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b="1" dirty="0"/>
              <a:t>JSX</a:t>
            </a:r>
            <a:r>
              <a:rPr lang="en-US" dirty="0"/>
              <a:t>:</a:t>
            </a:r>
          </a:p>
          <a:p>
            <a:pPr marL="0" indent="0" algn="just">
              <a:lnSpc>
                <a:spcPct val="130000"/>
              </a:lnSpc>
              <a:spcBef>
                <a:spcPts val="0"/>
              </a:spcBef>
              <a:buNone/>
            </a:pPr>
            <a:r>
              <a:rPr lang="en-US" sz="2500" dirty="0"/>
              <a:t>const </a:t>
            </a:r>
            <a:r>
              <a:rPr lang="en-US" sz="2500" dirty="0" err="1"/>
              <a:t>myelement</a:t>
            </a:r>
            <a:r>
              <a:rPr lang="en-US" sz="2500" dirty="0"/>
              <a:t> = &lt;h1&gt;I Love JSX!&lt;/h1&gt;;</a:t>
            </a:r>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Without JSX</a:t>
            </a:r>
          </a:p>
          <a:p>
            <a:pPr marL="0" indent="0" algn="just">
              <a:lnSpc>
                <a:spcPct val="130000"/>
              </a:lnSpc>
              <a:spcBef>
                <a:spcPts val="0"/>
              </a:spcBef>
              <a:buNone/>
            </a:pPr>
            <a:r>
              <a:rPr lang="en-US" sz="2500" dirty="0"/>
              <a:t>const </a:t>
            </a:r>
            <a:r>
              <a:rPr lang="en-US" sz="2500" dirty="0" err="1"/>
              <a:t>myelement</a:t>
            </a:r>
            <a:r>
              <a:rPr lang="en-US" sz="2500" dirty="0"/>
              <a:t> = </a:t>
            </a:r>
            <a:r>
              <a:rPr lang="en-US" sz="2500" dirty="0" err="1"/>
              <a:t>React.createElement</a:t>
            </a:r>
            <a:r>
              <a:rPr lang="en-US" sz="2500" dirty="0"/>
              <a:t>('h1', {}, 'I do not use JSX!');</a:t>
            </a:r>
          </a:p>
          <a:p>
            <a:pPr marL="0" indent="0" algn="just">
              <a:lnSpc>
                <a:spcPct val="130000"/>
              </a:lnSpc>
              <a:spcBef>
                <a:spcPts val="0"/>
              </a:spcBef>
              <a:buNone/>
            </a:pPr>
            <a:endParaRPr lang="en-US" sz="2500" dirty="0"/>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Expressions in JSX</a:t>
            </a:r>
          </a:p>
          <a:p>
            <a:pPr marL="0" indent="0" algn="just">
              <a:lnSpc>
                <a:spcPct val="130000"/>
              </a:lnSpc>
              <a:spcBef>
                <a:spcPts val="0"/>
              </a:spcBef>
              <a:buNone/>
            </a:pPr>
            <a:r>
              <a:rPr lang="en-US" sz="2500" dirty="0"/>
              <a:t>const </a:t>
            </a:r>
            <a:r>
              <a:rPr lang="en-US" sz="2500" dirty="0" err="1"/>
              <a:t>myelement</a:t>
            </a:r>
            <a:r>
              <a:rPr lang="en-US" sz="2500" dirty="0"/>
              <a:t> = &lt;h1&gt;React is {5 + 5} times better with JSX&lt;/h1&gt;;</a:t>
            </a:r>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Large list</a:t>
            </a:r>
          </a:p>
          <a:p>
            <a:pPr marL="0" indent="0" algn="just">
              <a:lnSpc>
                <a:spcPct val="130000"/>
              </a:lnSpc>
              <a:spcBef>
                <a:spcPts val="0"/>
              </a:spcBef>
              <a:buNone/>
            </a:pPr>
            <a:r>
              <a:rPr lang="it-IT" sz="2500" dirty="0"/>
              <a:t>const myelement = (</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    &lt;li&gt;Apples&lt;/li&gt;</a:t>
            </a:r>
          </a:p>
          <a:p>
            <a:pPr marL="0" indent="0" algn="just">
              <a:lnSpc>
                <a:spcPct val="130000"/>
              </a:lnSpc>
              <a:spcBef>
                <a:spcPts val="0"/>
              </a:spcBef>
              <a:buNone/>
            </a:pPr>
            <a:r>
              <a:rPr lang="it-IT" sz="2500" dirty="0"/>
              <a:t>    &lt;li&gt;Bananas&lt;/li&gt;</a:t>
            </a:r>
          </a:p>
          <a:p>
            <a:pPr marL="0" indent="0" algn="just">
              <a:lnSpc>
                <a:spcPct val="130000"/>
              </a:lnSpc>
              <a:spcBef>
                <a:spcPts val="0"/>
              </a:spcBef>
              <a:buNone/>
            </a:pPr>
            <a:r>
              <a:rPr lang="it-IT" sz="2500" dirty="0"/>
              <a:t>    &lt;li&gt;Cherries&lt;/li&gt;</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a:t>
            </a:r>
            <a:endParaRPr lang="en-US" sz="2500" dirty="0"/>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Closed all tags</a:t>
            </a:r>
          </a:p>
          <a:p>
            <a:pPr marL="0" indent="0" algn="just">
              <a:lnSpc>
                <a:spcPct val="130000"/>
              </a:lnSpc>
              <a:spcBef>
                <a:spcPts val="0"/>
              </a:spcBef>
              <a:buNone/>
            </a:pPr>
            <a:r>
              <a:rPr lang="en-US" sz="2500" dirty="0"/>
              <a:t>const </a:t>
            </a:r>
            <a:r>
              <a:rPr lang="en-US" sz="2500" dirty="0" err="1"/>
              <a:t>myelement</a:t>
            </a:r>
            <a:r>
              <a:rPr lang="en-US" sz="2500" dirty="0"/>
              <a:t> = &lt;input type="text" /&gt;;</a:t>
            </a:r>
          </a:p>
          <a:p>
            <a:pPr marL="0" indent="0" algn="just">
              <a:lnSpc>
                <a:spcPct val="130000"/>
              </a:lnSpc>
              <a:spcBef>
                <a:spcPts val="0"/>
              </a:spcBef>
              <a:buNone/>
            </a:pPr>
            <a:endParaRPr lang="en-US" dirty="0"/>
          </a:p>
        </p:txBody>
      </p:sp>
      <p:sp>
        <p:nvSpPr>
          <p:cNvPr id="6" name="Text Placeholder 2">
            <a:extLst>
              <a:ext uri="{FF2B5EF4-FFF2-40B4-BE49-F238E27FC236}">
                <a16:creationId xmlns:a16="http://schemas.microsoft.com/office/drawing/2014/main" id="{EB864A91-963D-44B9-8105-2655026DE131}"/>
              </a:ext>
            </a:extLst>
          </p:cNvPr>
          <p:cNvSpPr txBox="1">
            <a:spLocks/>
          </p:cNvSpPr>
          <p:nvPr/>
        </p:nvSpPr>
        <p:spPr>
          <a:xfrm>
            <a:off x="583637" y="1053547"/>
            <a:ext cx="5969563"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JSX is an embeddable XML-like syntax. It is meant to be transformed into valid JavaScript, though the semantics of that transformation are implementation-specific. JSX rose to popularity with the React framework but has since seen other implementations as well. TypeScript supports embedding, type checking, and compiling JSX directly to JavaScript.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Expressions in JSX</a:t>
            </a:r>
          </a:p>
          <a:p>
            <a:pPr marL="0" indent="0" algn="just">
              <a:lnSpc>
                <a:spcPct val="130000"/>
              </a:lnSpc>
              <a:spcBef>
                <a:spcPts val="0"/>
              </a:spcBef>
              <a:buNone/>
            </a:pPr>
            <a:r>
              <a:rPr lang="en-US" sz="1400" dirty="0"/>
              <a:t>With JSX you can write expressions inside curly braces { }.</a:t>
            </a:r>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851941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React Components and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197611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React Components</a:t>
            </a:r>
          </a:p>
          <a:p>
            <a:pPr algn="just">
              <a:lnSpc>
                <a:spcPct val="130000"/>
              </a:lnSpc>
              <a:spcBef>
                <a:spcPts val="0"/>
              </a:spcBef>
              <a:buFont typeface="Wingdings" panose="05000000000000000000" pitchFamily="2" charset="2"/>
              <a:buChar char="ü"/>
            </a:pPr>
            <a:r>
              <a:rPr lang="en-US" sz="2000" dirty="0"/>
              <a:t>Props	</a:t>
            </a:r>
          </a:p>
          <a:p>
            <a:pPr algn="just">
              <a:lnSpc>
                <a:spcPct val="130000"/>
              </a:lnSpc>
              <a:spcBef>
                <a:spcPts val="0"/>
              </a:spcBef>
              <a:buFont typeface="Wingdings" panose="05000000000000000000" pitchFamily="2" charset="2"/>
              <a:buChar char="ü"/>
            </a:pPr>
            <a:endParaRPr lang="en-US" sz="2000" dirty="0"/>
          </a:p>
          <a:p>
            <a:pPr lvl="1" algn="just">
              <a:lnSpc>
                <a:spcPct val="130000"/>
              </a:lnSpc>
              <a:spcBef>
                <a:spcPts val="0"/>
              </a:spcBef>
              <a:buFont typeface="Wingdings" panose="05000000000000000000" pitchFamily="2" charset="2"/>
              <a:buChar char="ü"/>
            </a:pPr>
            <a:r>
              <a:rPr lang="en-US" sz="1592" dirty="0"/>
              <a:t>React is made up of Components</a:t>
            </a:r>
            <a:endParaRPr lang="en-GB" sz="1592" dirty="0"/>
          </a:p>
        </p:txBody>
      </p:sp>
      <p:sp>
        <p:nvSpPr>
          <p:cNvPr id="17" name="Cube 16">
            <a:extLst>
              <a:ext uri="{FF2B5EF4-FFF2-40B4-BE49-F238E27FC236}">
                <a16:creationId xmlns:a16="http://schemas.microsoft.com/office/drawing/2014/main" id="{4FCA135D-33ED-49BB-922E-3EFFB3AC39B8}"/>
              </a:ext>
            </a:extLst>
          </p:cNvPr>
          <p:cNvSpPr/>
          <p:nvPr/>
        </p:nvSpPr>
        <p:spPr>
          <a:xfrm>
            <a:off x="5216056" y="1639388"/>
            <a:ext cx="1264257" cy="1064055"/>
          </a:xfrm>
          <a:prstGeom prst="cub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E-Books</a:t>
            </a:r>
          </a:p>
        </p:txBody>
      </p:sp>
      <p:sp>
        <p:nvSpPr>
          <p:cNvPr id="18" name="Cube 17">
            <a:extLst>
              <a:ext uri="{FF2B5EF4-FFF2-40B4-BE49-F238E27FC236}">
                <a16:creationId xmlns:a16="http://schemas.microsoft.com/office/drawing/2014/main" id="{7DF1C220-6EA7-4775-9822-F68C183EC49A}"/>
              </a:ext>
            </a:extLst>
          </p:cNvPr>
          <p:cNvSpPr/>
          <p:nvPr/>
        </p:nvSpPr>
        <p:spPr>
          <a:xfrm>
            <a:off x="7873118" y="1639389"/>
            <a:ext cx="1433222" cy="984542"/>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Shopping Cart</a:t>
            </a:r>
          </a:p>
        </p:txBody>
      </p:sp>
      <p:sp>
        <p:nvSpPr>
          <p:cNvPr id="19" name="Cube 18">
            <a:extLst>
              <a:ext uri="{FF2B5EF4-FFF2-40B4-BE49-F238E27FC236}">
                <a16:creationId xmlns:a16="http://schemas.microsoft.com/office/drawing/2014/main" id="{E2B36AD3-BEC0-46A9-9562-80984EAAA0CB}"/>
              </a:ext>
            </a:extLst>
          </p:cNvPr>
          <p:cNvSpPr/>
          <p:nvPr/>
        </p:nvSpPr>
        <p:spPr>
          <a:xfrm>
            <a:off x="6444532" y="3497262"/>
            <a:ext cx="1264257" cy="1064055"/>
          </a:xfrm>
          <a:prstGeom prst="cub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My Orders</a:t>
            </a:r>
          </a:p>
        </p:txBody>
      </p:sp>
      <p:sp>
        <p:nvSpPr>
          <p:cNvPr id="20" name="Cube 19">
            <a:extLst>
              <a:ext uri="{FF2B5EF4-FFF2-40B4-BE49-F238E27FC236}">
                <a16:creationId xmlns:a16="http://schemas.microsoft.com/office/drawing/2014/main" id="{5B274527-D4A8-4FBD-9A88-A44336C10ACE}"/>
              </a:ext>
            </a:extLst>
          </p:cNvPr>
          <p:cNvSpPr/>
          <p:nvPr/>
        </p:nvSpPr>
        <p:spPr>
          <a:xfrm>
            <a:off x="9910639" y="3370217"/>
            <a:ext cx="1410031" cy="1191100"/>
          </a:xfrm>
          <a:prstGeom prst="cub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Purchase</a:t>
            </a:r>
          </a:p>
        </p:txBody>
      </p:sp>
      <p:sp>
        <p:nvSpPr>
          <p:cNvPr id="21" name="Cube 20">
            <a:extLst>
              <a:ext uri="{FF2B5EF4-FFF2-40B4-BE49-F238E27FC236}">
                <a16:creationId xmlns:a16="http://schemas.microsoft.com/office/drawing/2014/main" id="{832124D9-981C-4FEC-8BF0-389E0AC41C5F}"/>
              </a:ext>
            </a:extLst>
          </p:cNvPr>
          <p:cNvSpPr/>
          <p:nvPr/>
        </p:nvSpPr>
        <p:spPr>
          <a:xfrm>
            <a:off x="4953980" y="5240552"/>
            <a:ext cx="1655542" cy="1064055"/>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Electronics</a:t>
            </a:r>
          </a:p>
        </p:txBody>
      </p:sp>
      <p:sp>
        <p:nvSpPr>
          <p:cNvPr id="22" name="Cube 21">
            <a:extLst>
              <a:ext uri="{FF2B5EF4-FFF2-40B4-BE49-F238E27FC236}">
                <a16:creationId xmlns:a16="http://schemas.microsoft.com/office/drawing/2014/main" id="{3C5B6685-27BB-4FE5-956F-EAE59CB77CBF}"/>
              </a:ext>
            </a:extLst>
          </p:cNvPr>
          <p:cNvSpPr/>
          <p:nvPr/>
        </p:nvSpPr>
        <p:spPr>
          <a:xfrm>
            <a:off x="8042082" y="5411536"/>
            <a:ext cx="1264257" cy="1064055"/>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Stock</a:t>
            </a:r>
          </a:p>
        </p:txBody>
      </p:sp>
    </p:spTree>
    <p:extLst>
      <p:ext uri="{BB962C8B-B14F-4D97-AF65-F5344CB8AC3E}">
        <p14:creationId xmlns:p14="http://schemas.microsoft.com/office/powerpoint/2010/main" val="4268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GB" dirty="0"/>
              <a:t>React Components</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Components are independent and reusable bits of code. They serve the same purpose as JavaScript functions, but work in isolation and returns HTML via a render function.</a:t>
            </a:r>
          </a:p>
          <a:p>
            <a:pPr algn="just">
              <a:lnSpc>
                <a:spcPct val="130000"/>
              </a:lnSpc>
              <a:spcBef>
                <a:spcPts val="0"/>
              </a:spcBef>
              <a:buFont typeface="Wingdings" panose="05000000000000000000" pitchFamily="2" charset="2"/>
              <a:buChar char="ü"/>
            </a:pPr>
            <a:endParaRPr lang="en-US" sz="2000" dirty="0"/>
          </a:p>
          <a:p>
            <a:pPr algn="just">
              <a:lnSpc>
                <a:spcPct val="130000"/>
              </a:lnSpc>
              <a:spcBef>
                <a:spcPts val="0"/>
              </a:spcBef>
              <a:buFont typeface="Wingdings" panose="05000000000000000000" pitchFamily="2" charset="2"/>
              <a:buChar char="ü"/>
            </a:pPr>
            <a:r>
              <a:rPr lang="en-US" sz="2000" dirty="0"/>
              <a:t>Components come in two types, Class components and Function components, in this tutorial we will concentrate on Class components.</a:t>
            </a:r>
            <a:endParaRPr lang="en-GB" sz="2000" dirty="0"/>
          </a:p>
        </p:txBody>
      </p:sp>
      <p:sp>
        <p:nvSpPr>
          <p:cNvPr id="3" name="Rectangle 1">
            <a:extLst>
              <a:ext uri="{FF2B5EF4-FFF2-40B4-BE49-F238E27FC236}">
                <a16:creationId xmlns:a16="http://schemas.microsoft.com/office/drawing/2014/main" id="{0482B8D1-DB08-4151-BEB7-792BFA84806D}"/>
              </a:ext>
            </a:extLst>
          </p:cNvPr>
          <p:cNvSpPr>
            <a:spLocks noChangeArrowheads="1"/>
          </p:cNvSpPr>
          <p:nvPr/>
        </p:nvSpPr>
        <p:spPr bwMode="auto">
          <a:xfrm>
            <a:off x="7434470" y="926072"/>
            <a:ext cx="4144617" cy="468026"/>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848D12C-2299-4BB6-93F7-EBDFC8450005}"/>
              </a:ext>
            </a:extLst>
          </p:cNvPr>
          <p:cNvSpPr>
            <a:spLocks noChangeArrowheads="1"/>
          </p:cNvSpPr>
          <p:nvPr/>
        </p:nvSpPr>
        <p:spPr bwMode="auto">
          <a:xfrm>
            <a:off x="7434470" y="1559607"/>
            <a:ext cx="414461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DA9522D-C36B-41D4-ACB1-7F366F4882FC}"/>
              </a:ext>
            </a:extLst>
          </p:cNvPr>
          <p:cNvSpPr/>
          <p:nvPr/>
        </p:nvSpPr>
        <p:spPr>
          <a:xfrm>
            <a:off x="7434470" y="391231"/>
            <a:ext cx="2641942"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none">
            <a:spAutoFit/>
          </a:bodyPr>
          <a:lstStyle/>
          <a:p>
            <a:r>
              <a:rPr lang="en-GB" dirty="0"/>
              <a:t>Create a Class Component</a:t>
            </a:r>
          </a:p>
        </p:txBody>
      </p:sp>
      <p:sp>
        <p:nvSpPr>
          <p:cNvPr id="7" name="Rectangle 6">
            <a:extLst>
              <a:ext uri="{FF2B5EF4-FFF2-40B4-BE49-F238E27FC236}">
                <a16:creationId xmlns:a16="http://schemas.microsoft.com/office/drawing/2014/main" id="{565D8095-B17F-49E5-B4AB-4C3738CF6504}"/>
              </a:ext>
            </a:extLst>
          </p:cNvPr>
          <p:cNvSpPr/>
          <p:nvPr/>
        </p:nvSpPr>
        <p:spPr>
          <a:xfrm>
            <a:off x="7431329" y="2071502"/>
            <a:ext cx="3227165" cy="369332"/>
          </a:xfrm>
          <a:prstGeom prst="rect">
            <a:avLst/>
          </a:prstGeom>
          <a:solidFill>
            <a:schemeClr val="bg1">
              <a:lumMod val="95000"/>
            </a:schemeClr>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Create a Function Component</a:t>
            </a:r>
            <a:endParaRPr lang="en-GB" b="0" i="0" dirty="0">
              <a:solidFill>
                <a:srgbClr val="000000"/>
              </a:solidFill>
              <a:effectLst/>
              <a:latin typeface="Segoe UI" panose="020B0502040204020203" pitchFamily="34" charset="0"/>
            </a:endParaRPr>
          </a:p>
        </p:txBody>
      </p:sp>
      <p:sp>
        <p:nvSpPr>
          <p:cNvPr id="8" name="Rectangle 3">
            <a:extLst>
              <a:ext uri="{FF2B5EF4-FFF2-40B4-BE49-F238E27FC236}">
                <a16:creationId xmlns:a16="http://schemas.microsoft.com/office/drawing/2014/main" id="{BD70755D-6786-47AF-8D22-F4E9EBF946AC}"/>
              </a:ext>
            </a:extLst>
          </p:cNvPr>
          <p:cNvSpPr>
            <a:spLocks noChangeArrowheads="1"/>
          </p:cNvSpPr>
          <p:nvPr/>
        </p:nvSpPr>
        <p:spPr bwMode="auto">
          <a:xfrm>
            <a:off x="7431329" y="2606343"/>
            <a:ext cx="4144617" cy="31413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function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also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A7F8D144-4D90-4610-A798-2B20215D847C}"/>
              </a:ext>
            </a:extLst>
          </p:cNvPr>
          <p:cNvSpPr>
            <a:spLocks noChangeArrowheads="1"/>
          </p:cNvSpPr>
          <p:nvPr/>
        </p:nvSpPr>
        <p:spPr bwMode="auto">
          <a:xfrm>
            <a:off x="7431329" y="3118238"/>
            <a:ext cx="438315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2BA7D64-0DC8-4C42-AA21-F35E628E432E}"/>
              </a:ext>
            </a:extLst>
          </p:cNvPr>
          <p:cNvSpPr/>
          <p:nvPr/>
        </p:nvSpPr>
        <p:spPr>
          <a:xfrm>
            <a:off x="7432899" y="3707914"/>
            <a:ext cx="2645083" cy="369332"/>
          </a:xfrm>
          <a:prstGeom prst="rect">
            <a:avLst/>
          </a:prstGeom>
          <a:solidFill>
            <a:srgbClr val="F1F1F1"/>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Component Constructor</a:t>
            </a:r>
            <a:endParaRPr lang="en-GB" b="0" i="0" dirty="0">
              <a:solidFill>
                <a:srgbClr val="000000"/>
              </a:solidFill>
              <a:effectLst/>
              <a:latin typeface="Segoe UI" panose="020B0502040204020203" pitchFamily="34" charset="0"/>
            </a:endParaRPr>
          </a:p>
        </p:txBody>
      </p:sp>
      <p:sp>
        <p:nvSpPr>
          <p:cNvPr id="11" name="Rectangle 5">
            <a:extLst>
              <a:ext uri="{FF2B5EF4-FFF2-40B4-BE49-F238E27FC236}">
                <a16:creationId xmlns:a16="http://schemas.microsoft.com/office/drawing/2014/main" id="{4A77D2F5-F01E-4C10-9C84-62332B0B4824}"/>
              </a:ext>
            </a:extLst>
          </p:cNvPr>
          <p:cNvSpPr>
            <a:spLocks noChangeArrowheads="1"/>
          </p:cNvSpPr>
          <p:nvPr/>
        </p:nvSpPr>
        <p:spPr bwMode="auto">
          <a:xfrm>
            <a:off x="7431329" y="4198907"/>
            <a:ext cx="3588026" cy="123746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6F3C4517-C365-4BA4-8CA1-3023B80A96A7}"/>
              </a:ext>
            </a:extLst>
          </p:cNvPr>
          <p:cNvSpPr>
            <a:spLocks noChangeArrowheads="1"/>
          </p:cNvSpPr>
          <p:nvPr/>
        </p:nvSpPr>
        <p:spPr bwMode="auto">
          <a:xfrm>
            <a:off x="7431329" y="5620437"/>
            <a:ext cx="3697335" cy="1083579"/>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268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097766" cy="1412052"/>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dirty="0"/>
              <a:t>Props are arguments passed into React components.</a:t>
            </a:r>
          </a:p>
          <a:p>
            <a:pPr>
              <a:lnSpc>
                <a:spcPct val="130000"/>
              </a:lnSpc>
              <a:spcBef>
                <a:spcPts val="0"/>
              </a:spcBef>
              <a:buFont typeface="Wingdings" panose="05000000000000000000" pitchFamily="2" charset="2"/>
              <a:buChar char="ü"/>
            </a:pPr>
            <a:r>
              <a:rPr lang="en-US" dirty="0"/>
              <a:t>Props are passed to components via HTML attributes.</a:t>
            </a:r>
          </a:p>
          <a:p>
            <a:pPr>
              <a:lnSpc>
                <a:spcPct val="130000"/>
              </a:lnSpc>
              <a:spcBef>
                <a:spcPts val="0"/>
              </a:spcBef>
              <a:buFont typeface="Wingdings" panose="05000000000000000000" pitchFamily="2" charset="2"/>
              <a:buChar char="ü"/>
            </a:pPr>
            <a:endParaRPr lang="en-GB" dirty="0"/>
          </a:p>
        </p:txBody>
      </p:sp>
      <p:sp>
        <p:nvSpPr>
          <p:cNvPr id="6" name="Rectangle 3">
            <a:extLst>
              <a:ext uri="{FF2B5EF4-FFF2-40B4-BE49-F238E27FC236}">
                <a16:creationId xmlns:a16="http://schemas.microsoft.com/office/drawing/2014/main" id="{D3A6AA8D-002B-49BC-837A-642E3456BE05}"/>
              </a:ext>
            </a:extLst>
          </p:cNvPr>
          <p:cNvSpPr>
            <a:spLocks noChangeArrowheads="1"/>
          </p:cNvSpPr>
          <p:nvPr/>
        </p:nvSpPr>
        <p:spPr bwMode="auto">
          <a:xfrm>
            <a:off x="894522" y="3045247"/>
            <a:ext cx="8641171" cy="348423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I am a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77AA"/>
                </a:solidFill>
                <a:effectLst/>
                <a:latin typeface="Consolas" panose="020B0609020204030204" pitchFamily="49" charset="0"/>
              </a:rPr>
              <a:t>this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props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Who lives in my garage?</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6699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77AA"/>
                </a:solidFill>
                <a:effectLst/>
                <a:latin typeface="Consolas" panose="020B0609020204030204" pitchFamily="49" charset="0"/>
              </a:rPr>
              <a:t>Ford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rPr>
              <a:t>ReactDOM</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document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669900"/>
                </a:solidFill>
                <a:effectLst/>
                <a:latin typeface="Consolas" panose="020B0609020204030204" pitchFamily="49" charset="0"/>
              </a:rPr>
              <a:t>'root'</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654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State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9807035" cy="3820937"/>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GB" dirty="0"/>
              <a:t>Built in Objects</a:t>
            </a:r>
          </a:p>
          <a:p>
            <a:pPr>
              <a:lnSpc>
                <a:spcPct val="130000"/>
              </a:lnSpc>
              <a:spcBef>
                <a:spcPts val="0"/>
              </a:spcBef>
              <a:buFont typeface="Wingdings" panose="05000000000000000000" pitchFamily="2" charset="2"/>
              <a:buChar char="ü"/>
            </a:pPr>
            <a:r>
              <a:rPr lang="en-GB" dirty="0"/>
              <a:t>Exclusive for each component</a:t>
            </a:r>
          </a:p>
          <a:p>
            <a:pPr>
              <a:lnSpc>
                <a:spcPct val="130000"/>
              </a:lnSpc>
              <a:spcBef>
                <a:spcPts val="0"/>
              </a:spcBef>
              <a:buFont typeface="Wingdings" panose="05000000000000000000" pitchFamily="2" charset="2"/>
              <a:buChar char="ü"/>
            </a:pPr>
            <a:r>
              <a:rPr lang="en-GB" dirty="0"/>
              <a:t>Allows react components to change the output over time</a:t>
            </a:r>
          </a:p>
          <a:p>
            <a:pPr>
              <a:lnSpc>
                <a:spcPct val="130000"/>
              </a:lnSpc>
              <a:spcBef>
                <a:spcPts val="0"/>
              </a:spcBef>
              <a:buFont typeface="Wingdings" panose="05000000000000000000" pitchFamily="2" charset="2"/>
              <a:buChar char="ü"/>
            </a:pPr>
            <a:r>
              <a:rPr lang="en-GB" dirty="0"/>
              <a:t>Triggers the Components to re-enter</a:t>
            </a:r>
          </a:p>
          <a:p>
            <a:pPr>
              <a:lnSpc>
                <a:spcPct val="130000"/>
              </a:lnSpc>
              <a:spcBef>
                <a:spcPts val="0"/>
              </a:spcBef>
              <a:buFont typeface="Wingdings" panose="05000000000000000000" pitchFamily="2" charset="2"/>
              <a:buChar char="ü"/>
            </a:pPr>
            <a:r>
              <a:rPr lang="en-US" dirty="0"/>
              <a:t>When the state object changes, the component re-renders.</a:t>
            </a:r>
            <a:endParaRPr lang="en-GB" dirty="0"/>
          </a:p>
        </p:txBody>
      </p:sp>
    </p:spTree>
    <p:extLst>
      <p:ext uri="{BB962C8B-B14F-4D97-AF65-F5344CB8AC3E}">
        <p14:creationId xmlns:p14="http://schemas.microsoft.com/office/powerpoint/2010/main" val="467853536"/>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1109</TotalTime>
  <Words>1633</Words>
  <Application>Microsoft Office PowerPoint</Application>
  <PresentationFormat>Custom</PresentationFormat>
  <Paragraphs>258</Paragraphs>
  <Slides>20</Slides>
  <Notes>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6"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M7</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115</cp:revision>
  <dcterms:created xsi:type="dcterms:W3CDTF">2020-06-20T06:26:35Z</dcterms:created>
  <dcterms:modified xsi:type="dcterms:W3CDTF">2020-07-08T20:30:51Z</dcterms:modified>
</cp:coreProperties>
</file>